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9T08:10:50.8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482 588 24575,'-1'-1'0,"0"0"0,1 0 0,-1 0 0,0 0 0,1 0 0,-1 0 0,0 0 0,0 0 0,0 0 0,0 0 0,0 1 0,0-1 0,0 0 0,0 1 0,0-1 0,0 1 0,0-1 0,-1 1 0,0-1 0,-33-12 0,22 9 0,1-1 0,-52-22 0,-88-23 0,139 47 0,1-1 0,-1-1 0,1 0 0,-1 0 0,1-2 0,1 1 0,-1-1 0,-13-12 0,19 14 0,1 0 0,0 0 0,0 0 0,1 0 0,0-1 0,-1 0 0,2 0 0,-1 0 0,1 0 0,0 0 0,0-1 0,1 0 0,0 1 0,0-1 0,0 0 0,1 0 0,-1-10 0,2 8 0,-1-5 0,1 0 0,0 0 0,5-25 0,-4 34 0,0 1 0,0 0 0,0 0 0,1 0 0,0 0 0,0 0 0,0 1 0,0-1 0,1 0 0,-1 1 0,1 0 0,0 0 0,0 0 0,0 0 0,1 0 0,5-4 0,23-12 0,0 2 0,60-22 0,-36 10 0,-50 25 0,0 0 0,0 0 0,1 1 0,0 0 0,0 0 0,0 0 0,0 1 0,0 0 0,0 0 0,1 1 0,-1 0 0,0 0 0,1 0 0,-1 1 0,8 1 0,-4 2 0,0 0 0,-1 1 0,0 0 0,1 0 0,-2 1 0,1 1 0,-1 0 0,1 0 0,-2 0 0,13 12 0,-13-10 0,1-1 0,1 0 0,-1 0 0,1-1 0,0 0 0,1 0 0,-1-2 0,1 1 0,18 4 0,42-3 0,-61-6 0,-1 0 0,1 0 0,-1 1 0,0 0 0,1 0 0,-1 1 0,0 0 0,0 1 0,0 0 0,0 1 0,0 0 0,-1 0 0,13 9 0,38 29 0,-46-34 0,-1 0 0,1 0 0,-2 1 0,1 1 0,-1 0 0,-1 1 0,1 0 0,-2 0 0,0 1 0,12 21 0,-4 1 0,-11-24 0,-1 0 0,0 0 0,-1 1 0,0 0 0,-1 0 0,3 16 0,-6-21 0,1-1 0,-1 1 0,1-1 0,1 1 0,-1-1 0,1 0 0,-1 1 0,2-1 0,-1 0 0,0 0 0,1 0 0,0-1 0,0 1 0,1-1 0,-1 1 0,1-1 0,0 0 0,0 0 0,7 4 0,0 2 0,0 0 0,-1 1 0,0 0 0,9 14 0,-11-15 0,-1 0 0,2 0 0,-1-1 0,1 0 0,1-1 0,14 11 0,182 94 0,-178-99 0,8 2 0,-28-13 0,-1 0 0,1 1 0,-1 0 0,1 0 0,-1 1 0,0-1 0,0 1 0,8 9 0,0 2 0,-6-8 0,0 1 0,-1 0 0,0 0 0,0 1 0,-1 0 0,0 0 0,-1 1 0,0 0 0,-1 0 0,0 0 0,-1 0 0,3 13 0,10 77 0,-11-53 0,22 77 0,-25-117 0,-1 0 0,0 1 0,0-1 0,-1 1 0,0-1 0,0 12 0,-1-18 0,0 0 0,0 0 0,-1 0 0,1-1 0,-1 1 0,1 0 0,-1 0 0,0 0 0,0 0 0,0-1 0,0 1 0,0 0 0,0-1 0,0 1 0,-1-1 0,1 1 0,0-1 0,-1 0 0,1 1 0,-1-1 0,0 0 0,1 0 0,-1 0 0,0 0 0,0 0 0,1-1 0,-1 1 0,0-1 0,0 1 0,0-1 0,0 1 0,-4-1 0,-37 4 0,-1-3 0,0-1 0,-50-7 0,78 4 0,0 0 0,0-1 0,1 0 0,0-1 0,0-1 0,0 0 0,-25-15 0,13 3 0,0-1 0,-44-39 0,-53-49 0,117 100 0,0 0 0,0-1 0,1 0 0,0 0 0,1 0 0,-6-12 0,6 11 0,-1-1 0,0 1 0,-1 0 0,-14-15 0,14 18 0,1 0 0,-1 0 0,1-1 0,0 1 0,1-1 0,0 0 0,0-1 0,0 1 0,1-1 0,0 0 0,1 0 0,0-1 0,0 1 0,1-1 0,0 1 0,0-1 0,1 0 0,0 0 0,0-9 0,1 13 0,0 1 0,-1-1 0,0 1 0,0-1 0,0 1 0,0-1 0,-1 1 0,0 0 0,0-1 0,0 1 0,0 0 0,0 0 0,-1 1 0,0-1 0,0 0 0,0 1 0,0 0 0,-7-6 0,-5-2 0,0 1 0,-1 0 0,-25-10 0,21 10 0,-87-56 0,101 63 19,-1 0-1,1 0 0,-1 1 1,0 0-1,-8-1 1,-13-4-1495,13 2-5350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9T08:11:05.3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1386 0 24575,'-3'1'0,"0"1"0,0-1 0,0 1 0,0-1 0,0 1 0,0 0 0,0 0 0,1 0 0,-1 1 0,1-1 0,0 1 0,-1-1 0,1 1 0,0 0 0,1 0 0,-1 0 0,0 0 0,1 0 0,-2 4 0,-16 22 0,1-13 0,1 1 0,1 0 0,1 2 0,1 0 0,-17 27 0,-16 29 0,29-48 0,-27 52 0,35-60 0,-2-2 0,0 1 0,-1-1 0,0-1 0,-1 0 0,-27 21 0,-29 36 0,58-60 0,-1 0 0,1-1 0,-2-1 0,0 0 0,-26 16 0,-84 37 0,12-7 0,91-46 0,-1-1 0,-34 11 0,34-14 0,0 2 0,-36 19 0,45-20 0,-1-1 0,1 0 0,-1-1 0,-1 0 0,1-1 0,0-1 0,-1-1 0,0 0 0,-21 2 0,-79 16 0,112-21 0,0 1 0,0 0 0,0 0 0,0 0 0,0 1 0,0-1 0,0 1 0,0-1 0,0 1 0,1 0 0,-1 0 0,0 0 0,1 1 0,0-1 0,0 1 0,0-1 0,0 1 0,0 0 0,0-1 0,0 1 0,1 0 0,-2 5 0,-2 6 0,1 1 0,0-1 0,-3 28 0,2-10 0,2-18 0,1 0 0,0 1 0,1 0 0,0-1 0,1 1 0,3 24 0,-2-35 0,0 1 0,0-1 0,0 0 0,1 0 0,-1 0 0,1 0 0,0 0 0,0 0 0,1 0 0,-1 0 0,1-1 0,0 0 0,0 1 0,0-1 0,0 0 0,0 0 0,1-1 0,-1 1 0,1-1 0,0 1 0,0-1 0,0 0 0,0-1 0,0 1 0,0-1 0,5 2 0,18 2 0,55 3 0,3 1 0,123 16 0,-197-23 0,0-1 0,1 0 0,-1-1 0,0 0 0,0 0 0,1-1 0,-1-1 0,0 0 0,17-6 0,-5-1 0,0-1 0,-1-2 0,25-16 0,56-22 0,-10 4 0,-84 39 0,0 0 0,-1-1 0,0 0 0,0 0 0,-1-1 0,0 0 0,-1 0 0,0 0 0,7-14 0,-5 8 0,1 0 0,22-25 0,173-190 0,-186 211 0,1 1 0,0 1 0,1 1 0,22-14 0,-37 27 0,-1 0 0,0-1 0,0 0 0,-1 0 0,1 0 0,-1 0 0,1 0 0,-1-1 0,-1 1 0,1-1 0,-1 0 0,4-8 0,-2-3 0,0 0 0,3-30 0,6-23 0,-9 55 0,1 0 0,0 0 0,1 0 0,1 1 0,0 0 0,0 0 0,2 1 0,-1 0 0,2 0 0,14-14 0,3 1 0,43-30 0,-50 41 0,0-1 0,-1 0 0,-1-2 0,-1 0 0,23-28 0,-39 43 0,1 0 0,0-1 0,-1 1 0,0-1 0,1 1 0,-1-1 0,0 0 0,0 1 0,0-1 0,-1 0 0,1 0 0,-1 0 0,1 1 0,-1-1 0,0 0 0,0 0 0,0 0 0,-1 0 0,1 0 0,-1 1 0,-1-5 0,1 3 0,-2 0 0,1 0 0,0 1 0,-1-1 0,0 1 0,1-1 0,-2 1 0,1 0 0,0 0 0,0 0 0,-1 0 0,-6-3 0,-1 0 0,-1 0 0,1 1 0,-1 0 0,-1 0 0,1 2 0,-1-1 0,1 2 0,-22-3 0,20 6 23,1-1-1,-1 2 1,1 0-1,-20 6 1,-18 2-1501,33-8-5348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9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181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24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5313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7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10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6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0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5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3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0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9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3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38FD1-729E-4BD8-8090-2DBCFA95728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89961F-D72C-4112-A2C1-B4C88CC93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8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02B5D0-3145-9D9B-07D9-8B5CBAA506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y-AM" dirty="0"/>
              <a:t>Կոտորակների բազմապատկում և գումարում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27B700-D4E2-64A6-1844-D84A272ABD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y-AM" dirty="0"/>
              <a:t>Մանվել Առաքելյան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10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01E4EE-37F6-10EA-2A73-5344078FD0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375557"/>
                <a:ext cx="8596668" cy="5665805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hy-AM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y-AM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y-AM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err="1"/>
                  <a:t>Ընդհանուր</a:t>
                </a:r>
                <a:r>
                  <a:rPr lang="en-US" dirty="0"/>
                  <a:t> </a:t>
                </a:r>
                <a:r>
                  <a:rPr lang="en-US" dirty="0" err="1"/>
                  <a:t>հայտարարը</a:t>
                </a:r>
                <a:r>
                  <a:rPr lang="en-US" dirty="0"/>
                  <a:t> </a:t>
                </a:r>
                <a:r>
                  <a:rPr lang="en-US" dirty="0" err="1"/>
                  <a:t>գտնելու</a:t>
                </a:r>
                <a:r>
                  <a:rPr lang="en-US" dirty="0"/>
                  <a:t> </a:t>
                </a:r>
                <a:r>
                  <a:rPr lang="en-US" dirty="0" err="1"/>
                  <a:t>համար</a:t>
                </a:r>
                <a:r>
                  <a:rPr lang="en-US" dirty="0"/>
                  <a:t> </a:t>
                </a:r>
                <a:r>
                  <a:rPr lang="en-US" dirty="0" err="1"/>
                  <a:t>պետք</a:t>
                </a:r>
                <a:r>
                  <a:rPr lang="en-US" dirty="0"/>
                  <a:t> է </a:t>
                </a:r>
                <a:r>
                  <a:rPr lang="en-US" dirty="0" err="1"/>
                  <a:t>գտնել</a:t>
                </a:r>
                <a:r>
                  <a:rPr lang="en-US" dirty="0"/>
                  <a:t> </a:t>
                </a:r>
                <a:r>
                  <a:rPr lang="en-US" dirty="0" err="1"/>
                  <a:t>ընդհանուր</a:t>
                </a:r>
                <a:r>
                  <a:rPr lang="en-US" dirty="0"/>
                  <a:t> </a:t>
                </a:r>
                <a:r>
                  <a:rPr lang="en-US" dirty="0" err="1"/>
                  <a:t>բաժանարարը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 err="1"/>
                  <a:t>Ընդհանուր</a:t>
                </a:r>
                <a:r>
                  <a:rPr lang="en-US" dirty="0"/>
                  <a:t> </a:t>
                </a:r>
                <a:r>
                  <a:rPr lang="en-US" dirty="0" err="1"/>
                  <a:t>բաժանարար</a:t>
                </a:r>
                <a:r>
                  <a:rPr lang="en-US" dirty="0"/>
                  <a:t> 12-սն է, </a:t>
                </a:r>
                <a:r>
                  <a:rPr lang="en-US" dirty="0" err="1"/>
                  <a:t>որովհետև</a:t>
                </a:r>
                <a:r>
                  <a:rPr lang="en-US" dirty="0"/>
                  <a:t> 6</a:t>
                </a:r>
                <a:r>
                  <a:rPr lang="ru-RU" dirty="0"/>
                  <a:t>x</a:t>
                </a:r>
                <a:r>
                  <a:rPr lang="hy-AM" dirty="0"/>
                  <a:t>2</a:t>
                </a:r>
                <a:r>
                  <a:rPr lang="en-US" dirty="0"/>
                  <a:t>=</a:t>
                </a:r>
                <a:r>
                  <a:rPr lang="ru-RU" dirty="0"/>
                  <a:t>12</a:t>
                </a:r>
              </a:p>
              <a:p>
                <a:pPr marL="0" indent="0">
                  <a:buNone/>
                </a:pPr>
                <a:r>
                  <a:rPr lang="ru-RU" dirty="0" err="1"/>
                  <a:t>Հայտարարի</a:t>
                </a:r>
                <a:r>
                  <a:rPr lang="ru-RU" dirty="0"/>
                  <a:t> </a:t>
                </a:r>
                <a:r>
                  <a:rPr lang="ru-RU" dirty="0" err="1"/>
                  <a:t>տեղում</a:t>
                </a:r>
                <a:r>
                  <a:rPr lang="ru-RU" dirty="0"/>
                  <a:t> </a:t>
                </a:r>
                <a:r>
                  <a:rPr lang="ru-RU" dirty="0" err="1"/>
                  <a:t>գրում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12 </a:t>
                </a:r>
              </a:p>
              <a:p>
                <a:pPr marL="0" indent="0">
                  <a:buNone/>
                </a:pPr>
                <a:r>
                  <a:rPr lang="ru-RU" dirty="0"/>
                  <a:t>և </a:t>
                </a:r>
                <a:r>
                  <a:rPr lang="ru-RU" dirty="0" err="1"/>
                  <a:t>սկսում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</a:t>
                </a:r>
                <a:r>
                  <a:rPr lang="ru-RU" dirty="0" err="1"/>
                  <a:t>բաժանել</a:t>
                </a:r>
                <a:r>
                  <a:rPr lang="ru-RU" dirty="0"/>
                  <a:t> և </a:t>
                </a:r>
                <a:r>
                  <a:rPr lang="ru-RU" dirty="0" err="1"/>
                  <a:t>բազմապատկել</a:t>
                </a:r>
                <a:endParaRPr lang="ru-RU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01E4EE-37F6-10EA-2A73-5344078FD0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375557"/>
                <a:ext cx="8596668" cy="5665805"/>
              </a:xfrm>
              <a:blipFill>
                <a:blip r:embed="rId2"/>
                <a:stretch>
                  <a:fillRect l="-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226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0FB7DDB-683D-21B4-CBEA-90C49D9343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359229"/>
                <a:ext cx="8596668" cy="568213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hy-AM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y-AM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y-AM" dirty="0"/>
                  <a:t> </a:t>
                </a:r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 dirty="0"/>
                  <a:t>12 </a:t>
                </a:r>
                <a:r>
                  <a:rPr lang="ru-RU" dirty="0" err="1"/>
                  <a:t>բաժանում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12 և </a:t>
                </a:r>
                <a:r>
                  <a:rPr lang="ru-RU" dirty="0" err="1"/>
                  <a:t>բազմապատկում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5-ի և </a:t>
                </a:r>
                <a:r>
                  <a:rPr lang="ru-RU" dirty="0" err="1"/>
                  <a:t>ստանում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5</a:t>
                </a:r>
              </a:p>
              <a:p>
                <a:r>
                  <a:rPr lang="ru-RU" dirty="0"/>
                  <a:t>12 </a:t>
                </a:r>
                <a:r>
                  <a:rPr lang="ru-RU" dirty="0" err="1"/>
                  <a:t>բաժանում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6 </a:t>
                </a:r>
                <a:r>
                  <a:rPr lang="ru-RU" dirty="0" err="1"/>
                  <a:t>բազմապատկում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6-ի և </a:t>
                </a:r>
                <a:r>
                  <a:rPr lang="ru-RU" dirty="0" err="1"/>
                  <a:t>ստանում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12</a:t>
                </a:r>
              </a:p>
              <a:p>
                <a:endParaRPr lang="ru-RU" dirty="0"/>
              </a:p>
              <a:p>
                <a:r>
                  <a:rPr lang="ru-RU" dirty="0" err="1"/>
                  <a:t>Մենք</a:t>
                </a:r>
                <a:r>
                  <a:rPr lang="ru-RU" dirty="0"/>
                  <a:t> </a:t>
                </a:r>
                <a:r>
                  <a:rPr lang="ru-RU" dirty="0" err="1"/>
                  <a:t>ստանում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0FB7DDB-683D-21B4-CBEA-90C49D9343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359229"/>
                <a:ext cx="8596668" cy="5682133"/>
              </a:xfrm>
              <a:blipFill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026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755950-9AA2-C33B-EDD9-E823CDE937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449037"/>
                <a:ext cx="8596668" cy="559232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Իսկ </a:t>
                </a:r>
                <a:r>
                  <a:rPr lang="ru-RU" dirty="0" err="1"/>
                  <a:t>հիմա</a:t>
                </a:r>
                <a:r>
                  <a:rPr lang="ru-RU" dirty="0"/>
                  <a:t> </a:t>
                </a:r>
                <a:r>
                  <a:rPr lang="ru-RU" dirty="0" err="1"/>
                  <a:t>դուք</a:t>
                </a:r>
                <a:r>
                  <a:rPr lang="ru-RU" dirty="0"/>
                  <a:t> </a:t>
                </a:r>
                <a:r>
                  <a:rPr lang="ru-RU" dirty="0" err="1"/>
                  <a:t>ձեզ</a:t>
                </a:r>
                <a:r>
                  <a:rPr lang="ru-RU" dirty="0"/>
                  <a:t> </a:t>
                </a:r>
                <a:r>
                  <a:rPr lang="ru-RU" dirty="0" err="1"/>
                  <a:t>փորձեք</a:t>
                </a:r>
                <a:endParaRPr lang="ru-RU" dirty="0"/>
              </a:p>
              <a:p>
                <a:pPr marL="0" indent="0">
                  <a:buNone/>
                </a:pPr>
                <a:endParaRPr lang="ru-RU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y-AM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y-AM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hy-AM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hy-AM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b="0" dirty="0"/>
              </a:p>
              <a:p>
                <a:pPr marL="0" indent="0">
                  <a:buNone/>
                </a:pPr>
                <a:r>
                  <a:rPr lang="ru-RU" sz="1800" kern="1200">
                    <a:solidFill>
                      <a:srgbClr val="404040"/>
                    </a:solidFill>
                    <a:effectLst/>
                    <a:ea typeface="+mn-ea"/>
                    <a:cs typeface="+mn-cs"/>
                  </a:rPr>
                  <a:t>              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y-AM" sz="1800" i="1" kern="1200" smtClean="0">
                            <a:solidFill>
                              <a:srgbClr val="40404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800" b="0" i="1" kern="1200">
                            <a:solidFill>
                              <a:srgbClr val="40404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num>
                      <m:den>
                        <m:r>
                          <a:rPr lang="en-US" sz="1800" b="0" i="1" kern="1200">
                            <a:solidFill>
                              <a:srgbClr val="40404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12</m:t>
                        </m:r>
                      </m:den>
                    </m:f>
                    <m:r>
                      <a:rPr lang="hy-AM" sz="1800" b="0" i="1" kern="1200">
                        <a:solidFill>
                          <a:srgbClr val="404040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f>
                      <m:fPr>
                        <m:ctrlPr>
                          <a:rPr lang="hy-AM" sz="1800" i="1" kern="1200">
                            <a:solidFill>
                              <a:srgbClr val="40404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ru-RU" sz="1800" b="0" i="1" kern="1200" smtClean="0">
                            <a:solidFill>
                              <a:srgbClr val="40404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</m:t>
                        </m:r>
                      </m:num>
                      <m:den>
                        <m:r>
                          <a:rPr lang="ru-RU" sz="1800" b="0" i="1" kern="1200" smtClean="0">
                            <a:solidFill>
                              <a:srgbClr val="40404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</m:oMath>
                </a14:m>
                <a:r>
                  <a:rPr lang="hy-AM" sz="1800" kern="1200" dirty="0">
                    <a:solidFill>
                      <a:srgbClr val="404040"/>
                    </a:solidFill>
                    <a:effectLst/>
                    <a:latin typeface="Trebuchet MS" panose="020B0603020202020204" pitchFamily="34" charset="0"/>
                    <a:ea typeface="+mn-ea"/>
                    <a:cs typeface="+mn-cs"/>
                  </a:rPr>
                  <a:t> </a:t>
                </a:r>
                <a:endParaRPr lang="hy-AM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755950-9AA2-C33B-EDD9-E823CDE937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449037"/>
                <a:ext cx="8596668" cy="5592326"/>
              </a:xfrm>
              <a:blipFill>
                <a:blip r:embed="rId2"/>
                <a:stretch>
                  <a:fillRect l="-567" t="-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29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F0DFA8-D506-C284-E3BB-B232E7F3A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dirty="0"/>
              <a:t>Կոտորակների բազմապատկում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5D11E6B-6040-6E15-C389-E70BCC382F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y-AM" dirty="0"/>
                  <a:t>ՈՒնենք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y-AM" b="0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hy-AM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hy-AM" dirty="0"/>
                  <a:t> </a:t>
                </a:r>
                <a:r>
                  <a:rPr lang="en-US" dirty="0" err="1"/>
                  <a:t>Կոտորակը</a:t>
                </a:r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5D11E6B-6040-6E15-C389-E70BCC382F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6368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54F487-8DCF-0363-BC96-24674BCCB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392" y="486910"/>
            <a:ext cx="8596668" cy="5489347"/>
          </a:xfrm>
        </p:spPr>
        <p:txBody>
          <a:bodyPr/>
          <a:lstStyle/>
          <a:p>
            <a:r>
              <a:rPr lang="en-US" dirty="0" err="1"/>
              <a:t>Այդ</a:t>
            </a:r>
            <a:r>
              <a:rPr lang="en-US" dirty="0"/>
              <a:t> </a:t>
            </a:r>
            <a:r>
              <a:rPr lang="en-US" dirty="0" err="1"/>
              <a:t>կոտորակը</a:t>
            </a:r>
            <a:r>
              <a:rPr lang="en-US" dirty="0"/>
              <a:t> </a:t>
            </a:r>
            <a:r>
              <a:rPr lang="en-US" dirty="0" err="1"/>
              <a:t>հիմա</a:t>
            </a:r>
            <a:r>
              <a:rPr lang="en-US" dirty="0"/>
              <a:t> </a:t>
            </a:r>
            <a:r>
              <a:rPr lang="en-US" dirty="0" err="1"/>
              <a:t>կկրճատենք</a:t>
            </a:r>
            <a:r>
              <a:rPr lang="en-US" dirty="0"/>
              <a:t>, </a:t>
            </a:r>
            <a:r>
              <a:rPr lang="en-US" dirty="0" err="1"/>
              <a:t>Բայց</a:t>
            </a:r>
            <a:r>
              <a:rPr lang="en-US" dirty="0"/>
              <a:t> </a:t>
            </a:r>
            <a:r>
              <a:rPr lang="en-US" dirty="0" err="1"/>
              <a:t>ոն՞ց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7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EFA4E3-5B11-D82D-4ADD-4C41FF2AB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89857"/>
            <a:ext cx="8596668" cy="555150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 և 4 </a:t>
            </a:r>
            <a:r>
              <a:rPr lang="en-US" dirty="0" err="1"/>
              <a:t>չեն</a:t>
            </a:r>
            <a:r>
              <a:rPr lang="en-US" dirty="0"/>
              <a:t> </a:t>
            </a:r>
            <a:r>
              <a:rPr lang="en-US" dirty="0" err="1"/>
              <a:t>կրճատվում</a:t>
            </a:r>
            <a:r>
              <a:rPr lang="en-US" dirty="0"/>
              <a:t> </a:t>
            </a:r>
            <a:r>
              <a:rPr lang="en-US" dirty="0" err="1"/>
              <a:t>որովհետև</a:t>
            </a:r>
            <a:r>
              <a:rPr lang="en-US" dirty="0"/>
              <a:t> 1 </a:t>
            </a:r>
            <a:r>
              <a:rPr lang="en-US" dirty="0" err="1"/>
              <a:t>պարզ</a:t>
            </a:r>
            <a:r>
              <a:rPr lang="en-US" dirty="0"/>
              <a:t> </a:t>
            </a:r>
            <a:r>
              <a:rPr lang="en-US" dirty="0" err="1"/>
              <a:t>թիվ</a:t>
            </a:r>
            <a:r>
              <a:rPr lang="en-US" dirty="0"/>
              <a:t> է, և </a:t>
            </a:r>
            <a:r>
              <a:rPr lang="en-US" dirty="0" err="1"/>
              <a:t>նույնպես</a:t>
            </a:r>
            <a:r>
              <a:rPr lang="en-US" dirty="0"/>
              <a:t> </a:t>
            </a:r>
            <a:r>
              <a:rPr lang="en-US" dirty="0" err="1"/>
              <a:t>էլ</a:t>
            </a:r>
            <a:r>
              <a:rPr lang="en-US" dirty="0"/>
              <a:t> 1 և 2 </a:t>
            </a:r>
            <a:r>
              <a:rPr lang="en-US" dirty="0" err="1"/>
              <a:t>չեն</a:t>
            </a:r>
            <a:r>
              <a:rPr lang="en-US" dirty="0"/>
              <a:t> </a:t>
            </a:r>
            <a:r>
              <a:rPr lang="en-US" dirty="0" err="1"/>
              <a:t>կրճատվում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2866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B4B3E5B-BA47-FC9B-FA54-C52E5EED50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530679"/>
                <a:ext cx="8596668" cy="551068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Եթե </a:t>
                </a:r>
                <a:r>
                  <a:rPr lang="en-US" dirty="0" err="1"/>
                  <a:t>կրճատում</a:t>
                </a:r>
                <a:r>
                  <a:rPr lang="en-US" dirty="0"/>
                  <a:t> </a:t>
                </a:r>
                <a:r>
                  <a:rPr lang="en-US" dirty="0" err="1"/>
                  <a:t>չունենք</a:t>
                </a:r>
                <a:r>
                  <a:rPr lang="en-US" dirty="0"/>
                  <a:t> </a:t>
                </a:r>
                <a:r>
                  <a:rPr lang="en-US" dirty="0" err="1"/>
                  <a:t>ուրեմն</a:t>
                </a:r>
                <a:r>
                  <a:rPr lang="en-US" dirty="0"/>
                  <a:t> </a:t>
                </a:r>
                <a:r>
                  <a:rPr lang="en-US" dirty="0" err="1"/>
                  <a:t>գրում</a:t>
                </a:r>
                <a:r>
                  <a:rPr lang="en-US" dirty="0"/>
                  <a:t> </a:t>
                </a:r>
                <a:r>
                  <a:rPr lang="en-US" dirty="0" err="1"/>
                  <a:t>ենք</a:t>
                </a:r>
                <a:r>
                  <a:rPr lang="en-US" dirty="0"/>
                  <a:t> </a:t>
                </a:r>
                <a:r>
                  <a:rPr lang="en-US" dirty="0" err="1"/>
                  <a:t>այսպես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b="0" dirty="0"/>
              </a:p>
              <a:p>
                <a:pPr marL="0" indent="0">
                  <a:buNone/>
                </a:pPr>
                <a:r>
                  <a:rPr lang="hy-AM" dirty="0"/>
                  <a:t>Բազմապատկում ենք թվերը իրար և ստանում ենք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hy-AM" b="0" dirty="0"/>
              </a:p>
              <a:p>
                <a:pPr marL="0" indent="0">
                  <a:buNone/>
                </a:pPr>
                <a:r>
                  <a:rPr lang="hy-AM" dirty="0"/>
                  <a:t>Դա ել մեր պատասխանը </a:t>
                </a:r>
                <a:endParaRPr lang="en-US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B4B3E5B-BA47-FC9B-FA54-C52E5EED50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530679"/>
                <a:ext cx="8596668" cy="5510683"/>
              </a:xfrm>
              <a:blipFill>
                <a:blip r:embed="rId2"/>
                <a:stretch>
                  <a:fillRect l="-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2468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4DBC370-C8DD-7154-C92A-13B72EAC10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375557"/>
                <a:ext cx="8596668" cy="5665805"/>
              </a:xfrm>
            </p:spPr>
            <p:txBody>
              <a:bodyPr/>
              <a:lstStyle/>
              <a:p>
                <a:r>
                  <a:rPr lang="hy-AM" dirty="0"/>
                  <a:t>Եթե մեր կոտորակը ունի կրճատում անում ենք իաչաձև ձևով</a:t>
                </a:r>
              </a:p>
              <a:p>
                <a:endParaRPr lang="hy-AM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hy-AM" b="0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hy-AM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y-AM" dirty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4DBC370-C8DD-7154-C92A-13B72EAC10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375557"/>
                <a:ext cx="8596668" cy="5665805"/>
              </a:xfrm>
              <a:blipFill>
                <a:blip r:embed="rId2"/>
                <a:stretch>
                  <a:fillRect l="-142" t="-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51B2A9E8-CEF9-31B7-A116-1618354A40FC}"/>
                  </a:ext>
                </a:extLst>
              </p14:cNvPr>
              <p14:cNvContentPartPr/>
              <p14:nvPr/>
            </p14:nvContentPartPr>
            <p14:xfrm>
              <a:off x="1067631" y="1192487"/>
              <a:ext cx="637560" cy="524880"/>
            </p14:xfrm>
          </p:contentPart>
        </mc:Choice>
        <mc:Fallback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51B2A9E8-CEF9-31B7-A116-1618354A40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8991" y="1183487"/>
                <a:ext cx="655200" cy="54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FCB4A46D-9694-74BB-3245-6B6FAACC169B}"/>
                  </a:ext>
                </a:extLst>
              </p14:cNvPr>
              <p14:cNvContentPartPr/>
              <p14:nvPr/>
            </p14:nvContentPartPr>
            <p14:xfrm>
              <a:off x="1060431" y="1183847"/>
              <a:ext cx="644400" cy="506160"/>
            </p14:xfrm>
          </p:contentPart>
        </mc:Choice>
        <mc:Fallback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id="{FCB4A46D-9694-74BB-3245-6B6FAACC169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51431" y="1174847"/>
                <a:ext cx="662040" cy="52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3110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147FB1E-F026-B7D3-8B3B-7B3C35052A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93915"/>
                <a:ext cx="8596668" cy="574744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hy-AM" b="0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hy-AM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</a:p>
              <a:p>
                <a:r>
                  <a:rPr lang="ru-RU" dirty="0"/>
                  <a:t>6-ը 3-ի </a:t>
                </a:r>
                <a:r>
                  <a:rPr lang="ru-RU" dirty="0" err="1"/>
                  <a:t>մեջ</a:t>
                </a:r>
                <a:r>
                  <a:rPr lang="ru-RU" dirty="0"/>
                  <a:t> </a:t>
                </a:r>
                <a:r>
                  <a:rPr lang="ru-RU" dirty="0" err="1"/>
                  <a:t>տեղավորմում</a:t>
                </a:r>
                <a:r>
                  <a:rPr lang="ru-RU" dirty="0"/>
                  <a:t> է 2 </a:t>
                </a:r>
                <a:r>
                  <a:rPr lang="ru-RU" dirty="0" err="1"/>
                  <a:t>անգամ</a:t>
                </a:r>
                <a:endParaRPr lang="ru-RU" dirty="0"/>
              </a:p>
              <a:p>
                <a:r>
                  <a:rPr lang="ru-RU" dirty="0"/>
                  <a:t>12-ը 4-ի </a:t>
                </a:r>
                <a:r>
                  <a:rPr lang="ru-RU" dirty="0" err="1"/>
                  <a:t>մեջ</a:t>
                </a:r>
                <a:r>
                  <a:rPr lang="ru-RU" dirty="0"/>
                  <a:t> </a:t>
                </a:r>
                <a:r>
                  <a:rPr lang="ru-RU" dirty="0" err="1"/>
                  <a:t>տեղավորվում</a:t>
                </a:r>
                <a:r>
                  <a:rPr lang="ru-RU" dirty="0"/>
                  <a:t> է 3 </a:t>
                </a:r>
                <a:r>
                  <a:rPr lang="ru-RU" dirty="0" err="1"/>
                  <a:t>անգամ</a:t>
                </a:r>
                <a:r>
                  <a:rPr lang="ru-RU" dirty="0"/>
                  <a:t> </a:t>
                </a:r>
              </a:p>
              <a:p>
                <a:endParaRPr lang="ru-RU" dirty="0"/>
              </a:p>
              <a:p>
                <a:r>
                  <a:rPr lang="ru-RU" dirty="0" err="1"/>
                  <a:t>Գրում</a:t>
                </a:r>
                <a:r>
                  <a:rPr lang="ru-RU" dirty="0"/>
                  <a:t> </a:t>
                </a:r>
                <a:r>
                  <a:rPr lang="ru-RU" dirty="0" err="1"/>
                  <a:t>ենք</a:t>
                </a:r>
                <a:r>
                  <a:rPr lang="ru-RU" dirty="0"/>
                  <a:t> </a:t>
                </a:r>
                <a:r>
                  <a:rPr lang="ru-RU" dirty="0" err="1"/>
                  <a:t>այսպես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hy-AM" dirty="0"/>
                  <a:t>և բազմապատկում ենք և ստանում ենք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y-AM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y-AM" dirty="0"/>
                  <a:t> և դա ել մեր պատասխանն է: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147FB1E-F026-B7D3-8B3B-7B3C35052A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93915"/>
                <a:ext cx="8596668" cy="5747448"/>
              </a:xfrm>
              <a:blipFill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0393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EAC9F-677E-6678-35BB-2368DA0B1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395107"/>
          </a:xfrm>
        </p:spPr>
        <p:txBody>
          <a:bodyPr/>
          <a:lstStyle/>
          <a:p>
            <a:br>
              <a:rPr lang="hy-AM" dirty="0"/>
            </a:br>
            <a:br>
              <a:rPr lang="hy-AM" dirty="0"/>
            </a:br>
            <a:br>
              <a:rPr lang="hy-AM" dirty="0"/>
            </a:br>
            <a:r>
              <a:rPr lang="hy-AM" dirty="0"/>
              <a:t>Հիմա սկսենք կոտորակի գումարումը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065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F2C0C6F-8ECF-6E20-DEE5-67E9BB513A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538843"/>
                <a:ext cx="8596668" cy="5502519"/>
              </a:xfrm>
            </p:spPr>
            <p:txBody>
              <a:bodyPr/>
              <a:lstStyle/>
              <a:p>
                <a:r>
                  <a:rPr lang="hy-AM" dirty="0"/>
                  <a:t>Օրինակին վերցնենք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y-AM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hy-AM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hy-AM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y-AM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hy-AM" dirty="0"/>
                  <a:t> </a:t>
                </a:r>
              </a:p>
              <a:p>
                <a:r>
                  <a:rPr lang="en-US" dirty="0" err="1"/>
                  <a:t>Հայտարարը</a:t>
                </a:r>
                <a:r>
                  <a:rPr lang="en-US" dirty="0"/>
                  <a:t> </a:t>
                </a:r>
                <a:r>
                  <a:rPr lang="en-US" dirty="0" err="1"/>
                  <a:t>գտնվում</a:t>
                </a:r>
                <a:r>
                  <a:rPr lang="en-US" dirty="0"/>
                  <a:t> է </a:t>
                </a:r>
                <a:r>
                  <a:rPr lang="en-US" dirty="0" err="1"/>
                  <a:t>ներքևում</a:t>
                </a:r>
                <a:r>
                  <a:rPr lang="en-US" dirty="0"/>
                  <a:t> </a:t>
                </a:r>
              </a:p>
              <a:p>
                <a:r>
                  <a:rPr lang="hy-AM" dirty="0"/>
                  <a:t>Ի</a:t>
                </a:r>
                <a:r>
                  <a:rPr lang="en-US" dirty="0" err="1"/>
                  <a:t>սկ</a:t>
                </a:r>
                <a:r>
                  <a:rPr lang="en-US" dirty="0"/>
                  <a:t> </a:t>
                </a:r>
                <a:r>
                  <a:rPr lang="en-US" dirty="0" err="1"/>
                  <a:t>հիմա</a:t>
                </a:r>
                <a:r>
                  <a:rPr lang="en-US" dirty="0"/>
                  <a:t> </a:t>
                </a:r>
                <a:r>
                  <a:rPr lang="en-US" dirty="0" err="1"/>
                  <a:t>պետք</a:t>
                </a:r>
                <a:r>
                  <a:rPr lang="en-US" dirty="0"/>
                  <a:t> է </a:t>
                </a:r>
                <a:r>
                  <a:rPr lang="en-US" dirty="0" err="1"/>
                  <a:t>գտնել</a:t>
                </a:r>
                <a:r>
                  <a:rPr lang="en-US" dirty="0"/>
                  <a:t> </a:t>
                </a:r>
                <a:r>
                  <a:rPr lang="en-US" dirty="0" err="1"/>
                  <a:t>ընդհանուր</a:t>
                </a:r>
                <a:r>
                  <a:rPr lang="en-US" dirty="0"/>
                  <a:t> </a:t>
                </a:r>
                <a:r>
                  <a:rPr lang="en-US" dirty="0" err="1"/>
                  <a:t>հայտարարը</a:t>
                </a:r>
                <a:r>
                  <a:rPr lang="en-US" dirty="0"/>
                  <a:t>, </a:t>
                </a:r>
                <a:r>
                  <a:rPr lang="en-US" dirty="0" err="1"/>
                  <a:t>բայց</a:t>
                </a:r>
                <a:r>
                  <a:rPr lang="en-US" dirty="0"/>
                  <a:t> </a:t>
                </a:r>
                <a:r>
                  <a:rPr lang="en-US" dirty="0" err="1"/>
                  <a:t>ոն՞ց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F2C0C6F-8ECF-6E20-DEE5-67E9BB513A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538843"/>
                <a:ext cx="8596668" cy="5502519"/>
              </a:xfrm>
              <a:blipFill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83449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31</TotalTime>
  <Words>216</Words>
  <Application>Microsoft Office PowerPoint</Application>
  <PresentationFormat>Широкоэкранный</PresentationFormat>
  <Paragraphs>39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Trebuchet MS</vt:lpstr>
      <vt:lpstr>Wingdings 3</vt:lpstr>
      <vt:lpstr>Аспект</vt:lpstr>
      <vt:lpstr>Կոտորակների բազմապատկում և գումարում</vt:lpstr>
      <vt:lpstr>Կոտորակների բազմապատկում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Հիմա սկսենք կոտորակի գումարումը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Կոտորակների բազմապատկում և գումարում</dc:title>
  <dc:creator>Manvel Araqelyan</dc:creator>
  <cp:lastModifiedBy>Manvel Araqelyan</cp:lastModifiedBy>
  <cp:revision>1</cp:revision>
  <dcterms:created xsi:type="dcterms:W3CDTF">2025-04-09T07:58:14Z</dcterms:created>
  <dcterms:modified xsi:type="dcterms:W3CDTF">2025-04-09T08:29:32Z</dcterms:modified>
</cp:coreProperties>
</file>